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7" r:id="rId3"/>
    <p:sldId id="268" r:id="rId4"/>
    <p:sldId id="269" r:id="rId5"/>
    <p:sldId id="280" r:id="rId6"/>
    <p:sldId id="270" r:id="rId7"/>
    <p:sldId id="271" r:id="rId8"/>
    <p:sldId id="272" r:id="rId9"/>
    <p:sldId id="281" r:id="rId10"/>
    <p:sldId id="273" r:id="rId11"/>
    <p:sldId id="274" r:id="rId12"/>
    <p:sldId id="275" r:id="rId13"/>
    <p:sldId id="282" r:id="rId14"/>
    <p:sldId id="276" r:id="rId15"/>
    <p:sldId id="277" r:id="rId16"/>
    <p:sldId id="278" r:id="rId17"/>
    <p:sldId id="283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85"/>
    <p:restoredTop sz="94710"/>
  </p:normalViewPr>
  <p:slideViewPr>
    <p:cSldViewPr snapToGrid="0" snapToObjects="1">
      <p:cViewPr varScale="1">
        <p:scale>
          <a:sx n="112" d="100"/>
          <a:sy n="112" d="100"/>
        </p:scale>
        <p:origin x="83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B00099-E29E-B04C-B703-17B7398EA3F6}"/>
              </a:ext>
            </a:extLst>
          </p:cNvPr>
          <p:cNvSpPr/>
          <p:nvPr userDrawn="1"/>
        </p:nvSpPr>
        <p:spPr>
          <a:xfrm>
            <a:off x="453873" y="2630154"/>
            <a:ext cx="11284254" cy="3768947"/>
          </a:xfrm>
          <a:prstGeom prst="rect">
            <a:avLst/>
          </a:prstGeom>
          <a:gradFill>
            <a:gsLst>
              <a:gs pos="0">
                <a:srgbClr val="114D75"/>
              </a:gs>
              <a:gs pos="100000">
                <a:srgbClr val="6EC0DD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890FEC-03BA-B947-AE6A-DDF067A68DD9}"/>
              </a:ext>
            </a:extLst>
          </p:cNvPr>
          <p:cNvSpPr/>
          <p:nvPr userDrawn="1"/>
        </p:nvSpPr>
        <p:spPr>
          <a:xfrm>
            <a:off x="453872" y="458899"/>
            <a:ext cx="11284255" cy="2171255"/>
          </a:xfrm>
          <a:prstGeom prst="rect">
            <a:avLst/>
          </a:prstGeom>
          <a:solidFill>
            <a:srgbClr val="A0A19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C58B34-43D4-3E49-80CA-EBB7877F4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1167"/>
            <a:ext cx="9144000" cy="108663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B2FD72-E318-7241-9B2B-AD68B4DABA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6512" y="1156087"/>
            <a:ext cx="3156359" cy="9232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E91B82-0232-6743-9FC7-A85C0F3F9AC3}"/>
              </a:ext>
            </a:extLst>
          </p:cNvPr>
          <p:cNvSpPr txBox="1"/>
          <p:nvPr userDrawn="1"/>
        </p:nvSpPr>
        <p:spPr>
          <a:xfrm>
            <a:off x="601249" y="5887233"/>
            <a:ext cx="134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9/29/19</a:t>
            </a:r>
          </a:p>
        </p:txBody>
      </p:sp>
    </p:spTree>
    <p:extLst>
      <p:ext uri="{BB962C8B-B14F-4D97-AF65-F5344CB8AC3E}">
        <p14:creationId xmlns:p14="http://schemas.microsoft.com/office/powerpoint/2010/main" val="367528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C7FF3E0-8DD7-F548-964F-FC44073DA39C}"/>
              </a:ext>
            </a:extLst>
          </p:cNvPr>
          <p:cNvSpPr/>
          <p:nvPr userDrawn="1"/>
        </p:nvSpPr>
        <p:spPr>
          <a:xfrm>
            <a:off x="449705" y="1409073"/>
            <a:ext cx="11263235" cy="4988241"/>
          </a:xfrm>
          <a:prstGeom prst="rect">
            <a:avLst/>
          </a:prstGeom>
          <a:solidFill>
            <a:srgbClr val="A0A19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ED876A-A045-F747-A9FF-83088810DBCE}"/>
              </a:ext>
            </a:extLst>
          </p:cNvPr>
          <p:cNvSpPr/>
          <p:nvPr userDrawn="1"/>
        </p:nvSpPr>
        <p:spPr>
          <a:xfrm>
            <a:off x="449705" y="486717"/>
            <a:ext cx="11263235" cy="922357"/>
          </a:xfrm>
          <a:prstGeom prst="rect">
            <a:avLst/>
          </a:prstGeom>
          <a:gradFill>
            <a:gsLst>
              <a:gs pos="0">
                <a:srgbClr val="99223D"/>
              </a:gs>
              <a:gs pos="100000">
                <a:srgbClr val="D7233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A678E9-C597-2049-BCF7-E7E4CEA9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77" y="486717"/>
            <a:ext cx="10222455" cy="922354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8D95D-A830-554B-A0FC-1B29E5B9C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5" y="1409072"/>
            <a:ext cx="11263234" cy="49882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4AAA761-FFA0-A743-91CC-262D86F1C6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3724" r="24149" b="31881"/>
          <a:stretch/>
        </p:blipFill>
        <p:spPr>
          <a:xfrm>
            <a:off x="10985049" y="818002"/>
            <a:ext cx="361274" cy="326571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FC906D0-3CA4-A246-A726-F93DF90367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18232" y="6466589"/>
            <a:ext cx="905548" cy="294429"/>
          </a:xfrm>
        </p:spPr>
        <p:txBody>
          <a:bodyPr>
            <a:normAutofit/>
          </a:bodyPr>
          <a:lstStyle>
            <a:lvl1pPr marL="0" indent="0" algn="r">
              <a:buNone/>
              <a:defRPr sz="1000">
                <a:solidFill>
                  <a:srgbClr val="757877"/>
                </a:solidFill>
              </a:defRPr>
            </a:lvl1pPr>
            <a:lvl5pPr marL="1828800" indent="0">
              <a:buFontTx/>
              <a:buNone/>
              <a:defRPr/>
            </a:lvl5pPr>
          </a:lstStyle>
          <a:p>
            <a:pPr lvl="0"/>
            <a:fld id="{1B731709-6355-3940-A39E-FED914BAA3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3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B8F93-AD9E-7A46-90A3-75D1962770CE}"/>
              </a:ext>
            </a:extLst>
          </p:cNvPr>
          <p:cNvSpPr/>
          <p:nvPr userDrawn="1"/>
        </p:nvSpPr>
        <p:spPr>
          <a:xfrm>
            <a:off x="449704" y="1409074"/>
            <a:ext cx="11263235" cy="4962208"/>
          </a:xfrm>
          <a:prstGeom prst="rect">
            <a:avLst/>
          </a:prstGeom>
          <a:solidFill>
            <a:srgbClr val="A0A19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B1FB1B-1E8F-FA4F-A525-245AA39FCC18}"/>
              </a:ext>
            </a:extLst>
          </p:cNvPr>
          <p:cNvSpPr/>
          <p:nvPr userDrawn="1"/>
        </p:nvSpPr>
        <p:spPr>
          <a:xfrm>
            <a:off x="449705" y="486717"/>
            <a:ext cx="11263235" cy="922357"/>
          </a:xfrm>
          <a:prstGeom prst="rect">
            <a:avLst/>
          </a:prstGeom>
          <a:gradFill>
            <a:gsLst>
              <a:gs pos="0">
                <a:srgbClr val="99223D"/>
              </a:gs>
              <a:gs pos="100000">
                <a:srgbClr val="D7233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24FCED3-656F-9942-8AB6-05BF061E0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77" y="486717"/>
            <a:ext cx="10222455" cy="92235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C44777-94BA-E24D-BA37-4D0E3CB8A4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3724" r="24149" b="31881"/>
          <a:stretch/>
        </p:blipFill>
        <p:spPr>
          <a:xfrm>
            <a:off x="10985049" y="818002"/>
            <a:ext cx="361274" cy="326571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CB323A8-CA74-C84D-9A6D-8CEE0C737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63764" y="2307497"/>
            <a:ext cx="8464472" cy="428204"/>
          </a:xfrm>
        </p:spPr>
        <p:txBody>
          <a:bodyPr/>
          <a:lstStyle>
            <a:lvl1pPr marL="0" indent="0">
              <a:buNone/>
              <a:defRPr sz="1600">
                <a:solidFill>
                  <a:srgbClr val="114D7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2ECBAC8-3C7A-2C46-B5C1-6180A2E8AE97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863764" y="2818147"/>
            <a:ext cx="8464472" cy="3143353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9">
            <a:extLst>
              <a:ext uri="{FF2B5EF4-FFF2-40B4-BE49-F238E27FC236}">
                <a16:creationId xmlns:a16="http://schemas.microsoft.com/office/drawing/2014/main" id="{818D87A1-730D-2848-9F19-BAAF0B2419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18232" y="6466589"/>
            <a:ext cx="905548" cy="294429"/>
          </a:xfrm>
        </p:spPr>
        <p:txBody>
          <a:bodyPr>
            <a:normAutofit/>
          </a:bodyPr>
          <a:lstStyle>
            <a:lvl1pPr marL="0" indent="0" algn="r">
              <a:buNone/>
              <a:defRPr sz="1000">
                <a:solidFill>
                  <a:srgbClr val="757877"/>
                </a:solidFill>
              </a:defRPr>
            </a:lvl1pPr>
            <a:lvl5pPr marL="1828800" indent="0">
              <a:buFontTx/>
              <a:buNone/>
              <a:defRPr/>
            </a:lvl5pPr>
          </a:lstStyle>
          <a:p>
            <a:pPr lvl="0"/>
            <a:fld id="{1B731709-6355-3940-A39E-FED914BAA3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11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7C5ACEC-0916-5F43-8436-09E713DCA6F9}"/>
              </a:ext>
            </a:extLst>
          </p:cNvPr>
          <p:cNvSpPr/>
          <p:nvPr userDrawn="1"/>
        </p:nvSpPr>
        <p:spPr>
          <a:xfrm>
            <a:off x="449704" y="1409074"/>
            <a:ext cx="11263235" cy="4962208"/>
          </a:xfrm>
          <a:prstGeom prst="rect">
            <a:avLst/>
          </a:prstGeom>
          <a:solidFill>
            <a:srgbClr val="A0A19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60B6A4-437E-654B-912B-1B97368E9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09633"/>
            <a:ext cx="5079749" cy="32221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D5F624-55BC-494F-BA28-C48F28F297B3}"/>
              </a:ext>
            </a:extLst>
          </p:cNvPr>
          <p:cNvSpPr/>
          <p:nvPr userDrawn="1"/>
        </p:nvSpPr>
        <p:spPr>
          <a:xfrm>
            <a:off x="449705" y="486717"/>
            <a:ext cx="11263235" cy="922357"/>
          </a:xfrm>
          <a:prstGeom prst="rect">
            <a:avLst/>
          </a:prstGeom>
          <a:gradFill>
            <a:gsLst>
              <a:gs pos="0">
                <a:srgbClr val="99223D"/>
              </a:gs>
              <a:gs pos="100000">
                <a:srgbClr val="D7233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13B5925-095A-DE4F-9260-16BCF083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77" y="486717"/>
            <a:ext cx="10222455" cy="92235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9EBC8A-57E1-E541-B2C7-A9DF65B857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3724" r="24149" b="31881"/>
          <a:stretch/>
        </p:blipFill>
        <p:spPr>
          <a:xfrm>
            <a:off x="10985049" y="818002"/>
            <a:ext cx="361274" cy="326571"/>
          </a:xfrm>
          <a:prstGeom prst="rect">
            <a:avLst/>
          </a:prstGeom>
        </p:spPr>
      </p:pic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D959879-DEFE-8C41-8014-904110B4F8D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1895252"/>
            <a:ext cx="10515600" cy="428204"/>
          </a:xfrm>
        </p:spPr>
        <p:txBody>
          <a:bodyPr/>
          <a:lstStyle>
            <a:lvl1pPr marL="0" indent="0">
              <a:buNone/>
              <a:defRPr sz="1600">
                <a:solidFill>
                  <a:srgbClr val="114D7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59CA067F-2E3E-0549-936D-B666B13DC9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18232" y="6466589"/>
            <a:ext cx="905548" cy="294429"/>
          </a:xfrm>
        </p:spPr>
        <p:txBody>
          <a:bodyPr>
            <a:normAutofit/>
          </a:bodyPr>
          <a:lstStyle>
            <a:lvl1pPr marL="0" indent="0" algn="r">
              <a:buNone/>
              <a:defRPr sz="1000">
                <a:solidFill>
                  <a:srgbClr val="757877"/>
                </a:solidFill>
              </a:defRPr>
            </a:lvl1pPr>
            <a:lvl5pPr marL="1828800" indent="0">
              <a:buFontTx/>
              <a:buNone/>
              <a:defRPr/>
            </a:lvl5pPr>
          </a:lstStyle>
          <a:p>
            <a:pPr lvl="0"/>
            <a:fld id="{1B731709-6355-3940-A39E-FED914BAA3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7234BE07-090C-E649-8912-052B32CC03A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91257" y="2809633"/>
            <a:ext cx="5079749" cy="32221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123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35E9588-7051-FE4A-99C0-2641C4D7CE1B}"/>
              </a:ext>
            </a:extLst>
          </p:cNvPr>
          <p:cNvSpPr/>
          <p:nvPr userDrawn="1"/>
        </p:nvSpPr>
        <p:spPr>
          <a:xfrm>
            <a:off x="449704" y="1409074"/>
            <a:ext cx="11263235" cy="4962208"/>
          </a:xfrm>
          <a:prstGeom prst="rect">
            <a:avLst/>
          </a:prstGeom>
          <a:solidFill>
            <a:srgbClr val="A0A19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55F7583-E80A-1743-B6A7-A15BEC2DFF9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7" y="1895252"/>
            <a:ext cx="10506535" cy="428204"/>
          </a:xfrm>
        </p:spPr>
        <p:txBody>
          <a:bodyPr/>
          <a:lstStyle>
            <a:lvl1pPr marL="0" indent="0">
              <a:buNone/>
              <a:defRPr sz="1600">
                <a:solidFill>
                  <a:srgbClr val="114D7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65D0F-ADC5-FB4D-9BA4-AD118C0AE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9633"/>
            <a:ext cx="5130954" cy="3222199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DAAF9E-7F88-B645-8A2B-01191C8105AF}"/>
              </a:ext>
            </a:extLst>
          </p:cNvPr>
          <p:cNvSpPr/>
          <p:nvPr userDrawn="1"/>
        </p:nvSpPr>
        <p:spPr>
          <a:xfrm>
            <a:off x="449705" y="486717"/>
            <a:ext cx="11263235" cy="922357"/>
          </a:xfrm>
          <a:prstGeom prst="rect">
            <a:avLst/>
          </a:prstGeom>
          <a:gradFill>
            <a:gsLst>
              <a:gs pos="0">
                <a:srgbClr val="99223D"/>
              </a:gs>
              <a:gs pos="100000">
                <a:srgbClr val="D7233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C384DE-21CC-CB4F-BAD2-2E5F1FC07D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3724" r="24149" b="31881"/>
          <a:stretch/>
        </p:blipFill>
        <p:spPr>
          <a:xfrm>
            <a:off x="10985049" y="818002"/>
            <a:ext cx="361274" cy="326571"/>
          </a:xfrm>
          <a:prstGeom prst="rect">
            <a:avLst/>
          </a:prstGeom>
        </p:spPr>
      </p:pic>
      <p:sp>
        <p:nvSpPr>
          <p:cNvPr id="13" name="Text Placeholder 19">
            <a:extLst>
              <a:ext uri="{FF2B5EF4-FFF2-40B4-BE49-F238E27FC236}">
                <a16:creationId xmlns:a16="http://schemas.microsoft.com/office/drawing/2014/main" id="{2EBB7767-EE81-3843-9444-53BED2E7A1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18232" y="6466589"/>
            <a:ext cx="905548" cy="294429"/>
          </a:xfrm>
        </p:spPr>
        <p:txBody>
          <a:bodyPr>
            <a:normAutofit/>
          </a:bodyPr>
          <a:lstStyle>
            <a:lvl1pPr marL="0" indent="0" algn="r">
              <a:buNone/>
              <a:defRPr sz="1000">
                <a:solidFill>
                  <a:srgbClr val="757877"/>
                </a:solidFill>
              </a:defRPr>
            </a:lvl1pPr>
            <a:lvl5pPr marL="1828800" indent="0">
              <a:buFontTx/>
              <a:buNone/>
              <a:defRPr/>
            </a:lvl5pPr>
          </a:lstStyle>
          <a:p>
            <a:pPr lvl="0"/>
            <a:fld id="{1B731709-6355-3940-A39E-FED914BAA3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E3012A1-CA8F-D246-9C95-BE8E3F116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77" y="486717"/>
            <a:ext cx="10222455" cy="92235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94BE3FD-9DF5-334C-B456-7F957AF912E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91257" y="2809633"/>
            <a:ext cx="5079749" cy="32221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64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A84671A-11E0-6F47-AB4F-EDFD4AD62700}"/>
              </a:ext>
            </a:extLst>
          </p:cNvPr>
          <p:cNvSpPr/>
          <p:nvPr userDrawn="1"/>
        </p:nvSpPr>
        <p:spPr>
          <a:xfrm>
            <a:off x="449704" y="1409074"/>
            <a:ext cx="11263235" cy="4962208"/>
          </a:xfrm>
          <a:prstGeom prst="rect">
            <a:avLst/>
          </a:prstGeom>
          <a:solidFill>
            <a:srgbClr val="A0A19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B81507-ACD6-4D45-8C49-E7C37335C0FC}"/>
              </a:ext>
            </a:extLst>
          </p:cNvPr>
          <p:cNvSpPr/>
          <p:nvPr userDrawn="1"/>
        </p:nvSpPr>
        <p:spPr>
          <a:xfrm>
            <a:off x="449705" y="486717"/>
            <a:ext cx="11263235" cy="922357"/>
          </a:xfrm>
          <a:prstGeom prst="rect">
            <a:avLst/>
          </a:prstGeom>
          <a:gradFill>
            <a:gsLst>
              <a:gs pos="0">
                <a:srgbClr val="99223D"/>
              </a:gs>
              <a:gs pos="100000">
                <a:srgbClr val="D7233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EBA5523-4507-D141-A3DB-565C406EC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77" y="486717"/>
            <a:ext cx="10222455" cy="92235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350518-DD66-264A-A7BF-C066A937FA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3724" r="24149" b="31881"/>
          <a:stretch/>
        </p:blipFill>
        <p:spPr>
          <a:xfrm>
            <a:off x="10985049" y="818002"/>
            <a:ext cx="361274" cy="32657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404D918-3217-4745-B1C9-2C6A89305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8" y="1715141"/>
            <a:ext cx="3441508" cy="21039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34A8DB4-746B-2842-A942-BA3BE3F5C04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60567" y="1715141"/>
            <a:ext cx="3441508" cy="21039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62870EF-1E89-894A-95E2-3E6D6FEF631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25356" y="1715140"/>
            <a:ext cx="3441508" cy="21039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4E7BC94-BB0E-4C43-B98F-558315BB71D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95778" y="4005533"/>
            <a:ext cx="3441508" cy="21039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8B0B0AE8-F41B-9D4C-B8AA-D0B5108A6F0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360567" y="4005533"/>
            <a:ext cx="3441508" cy="21039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D91ACE1-6CEA-7146-B1A8-7A9EE2F92CBF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025356" y="4005532"/>
            <a:ext cx="3441508" cy="21039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E31C572F-C2AC-0342-ACA9-E0C90769D7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18232" y="6466589"/>
            <a:ext cx="905548" cy="294429"/>
          </a:xfrm>
        </p:spPr>
        <p:txBody>
          <a:bodyPr>
            <a:normAutofit/>
          </a:bodyPr>
          <a:lstStyle>
            <a:lvl1pPr marL="0" indent="0" algn="r">
              <a:buNone/>
              <a:defRPr sz="1000">
                <a:solidFill>
                  <a:srgbClr val="757877"/>
                </a:solidFill>
              </a:defRPr>
            </a:lvl1pPr>
            <a:lvl5pPr marL="1828800" indent="0">
              <a:buFontTx/>
              <a:buNone/>
              <a:defRPr/>
            </a:lvl5pPr>
          </a:lstStyle>
          <a:p>
            <a:pPr lvl="0"/>
            <a:fld id="{1B731709-6355-3940-A39E-FED914BAA3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3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21275-AE0C-8441-B354-28C48FD8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D5E09-DCE0-E44F-BB82-11C1B1FE6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FE898-7787-9C44-9BEF-FB6691C5E2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6544" y="6356350"/>
            <a:ext cx="547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72CA3-83BA-A344-B452-173F2279E3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3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6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A097456-7CF2-2841-AD2E-1BD6688F9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88237"/>
            <a:ext cx="9144000" cy="1086632"/>
          </a:xfrm>
        </p:spPr>
        <p:txBody>
          <a:bodyPr>
            <a:noAutofit/>
          </a:bodyPr>
          <a:lstStyle/>
          <a:p>
            <a:r>
              <a:rPr lang="en-US" sz="5400" dirty="0">
                <a:latin typeface="Diodrum" panose="02000000000000000000" pitchFamily="2" charset="77"/>
              </a:rPr>
              <a:t>EG Social Media Success Metrics Benchmarks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8ED0A7-35D7-9649-A50D-54B8D339D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40" y="5923280"/>
            <a:ext cx="83566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177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LinkedIn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Weekly Post Frequency: Ideal - 1 posts a day </a:t>
            </a:r>
            <a:r>
              <a:rPr lang="en-US" sz="2400" i="1" dirty="0">
                <a:solidFill>
                  <a:srgbClr val="C00000"/>
                </a:solidFill>
                <a:latin typeface="Diodrum" panose="02000000000000000000" pitchFamily="2" charset="77"/>
              </a:rPr>
              <a:t>(2 upon specific request)</a:t>
            </a:r>
          </a:p>
          <a:p>
            <a:pPr marL="0" indent="0">
              <a:buNone/>
            </a:pPr>
            <a:endParaRPr lang="en-US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EG Original content - “job” related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EG cultural content - when applicable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Shared article - internal (EG blog)/external high-value sources (Forbes, HBR, </a:t>
            </a:r>
            <a:r>
              <a:rPr lang="en-US" sz="2400" dirty="0" err="1">
                <a:latin typeface="Diodrum" panose="02000000000000000000" pitchFamily="2" charset="77"/>
              </a:rPr>
              <a:t>theBalance</a:t>
            </a:r>
            <a:r>
              <a:rPr lang="en-US" sz="2400" dirty="0">
                <a:latin typeface="Diodrum" panose="02000000000000000000" pitchFamily="2" charset="77"/>
              </a:rPr>
              <a:t>, </a:t>
            </a:r>
            <a:r>
              <a:rPr lang="en-US" sz="2400" dirty="0" err="1">
                <a:latin typeface="Diodrum" panose="02000000000000000000" pitchFamily="2" charset="77"/>
              </a:rPr>
              <a:t>Payscale</a:t>
            </a:r>
            <a:r>
              <a:rPr lang="en-US" sz="2400" dirty="0">
                <a:latin typeface="Diodrum" panose="02000000000000000000" pitchFamily="2" charset="77"/>
              </a:rPr>
              <a:t>, </a:t>
            </a:r>
            <a:r>
              <a:rPr lang="en-US" sz="2400" dirty="0" err="1">
                <a:latin typeface="Diodrum" panose="02000000000000000000" pitchFamily="2" charset="77"/>
              </a:rPr>
              <a:t>etc</a:t>
            </a:r>
            <a:r>
              <a:rPr lang="en-US" sz="2400" dirty="0">
                <a:latin typeface="Diodrum" panose="02000000000000000000" pitchFamily="2" charset="77"/>
              </a:rPr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89348D-0998-A740-992C-C264E04AF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32" y="5612130"/>
            <a:ext cx="678180" cy="67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12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LinkedIn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Engagement Rate Goals - Based on Running Data on Past Posts</a:t>
            </a:r>
          </a:p>
          <a:p>
            <a:pPr marL="0" indent="0">
              <a:buNone/>
            </a:pPr>
            <a:endParaRPr lang="en-US" dirty="0"/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Average: .054%</a:t>
            </a:r>
          </a:p>
          <a:p>
            <a:pPr lvl="1" fontAlgn="base"/>
            <a:r>
              <a:rPr lang="en-US" i="1" dirty="0">
                <a:solidFill>
                  <a:srgbClr val="C00000"/>
                </a:solidFill>
                <a:latin typeface="Diodrum" panose="02000000000000000000" pitchFamily="2" charset="77"/>
              </a:rPr>
              <a:t>Formula: Engagements/Reach x 100</a:t>
            </a:r>
          </a:p>
          <a:p>
            <a:pPr marL="457200" lvl="1" indent="0" fontAlgn="base">
              <a:buNone/>
            </a:pPr>
            <a:endParaRPr lang="en-US" i="1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Engagement Rate 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4% - 6.5%</a:t>
            </a:r>
            <a:endParaRPr lang="en-US" sz="2400" dirty="0">
              <a:latin typeface="Diodrum" panose="02000000000000000000" pitchFamily="2" charset="77"/>
            </a:endParaRPr>
          </a:p>
          <a:p>
            <a:r>
              <a:rPr lang="en-US" sz="2400" dirty="0">
                <a:latin typeface="Diodrum" panose="02000000000000000000" pitchFamily="2" charset="77"/>
              </a:rPr>
              <a:t>Goal Engagement Rate EG Cultural content - </a:t>
            </a:r>
            <a:r>
              <a:rPr lang="en-US" sz="2400" b="1" dirty="0">
                <a:latin typeface="Diodrum" panose="02000000000000000000" pitchFamily="2" charset="77"/>
              </a:rPr>
              <a:t>10%+</a:t>
            </a:r>
          </a:p>
          <a:p>
            <a:r>
              <a:rPr lang="en-US" sz="2400" dirty="0">
                <a:latin typeface="Diodrum" panose="02000000000000000000" pitchFamily="2" charset="77"/>
              </a:rPr>
              <a:t>Goal Engagement Rate shared article (internal/external) – </a:t>
            </a:r>
            <a:r>
              <a:rPr lang="en-US" sz="2400" b="1" dirty="0">
                <a:latin typeface="Diodrum" panose="02000000000000000000" pitchFamily="2" charset="77"/>
              </a:rPr>
              <a:t>1.5% - 3%</a:t>
            </a:r>
          </a:p>
          <a:p>
            <a:pPr marL="0" indent="0">
              <a:buNone/>
            </a:pPr>
            <a:endParaRPr lang="en-US" sz="2400" dirty="0">
              <a:latin typeface="Diodrum" panose="02000000000000000000" pitchFamily="2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89348D-0998-A740-992C-C264E04AF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32" y="5612130"/>
            <a:ext cx="678180" cy="67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9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LinkedIn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2400" dirty="0">
                <a:solidFill>
                  <a:srgbClr val="C00000"/>
                </a:solidFill>
                <a:latin typeface="Diodrum" panose="02000000000000000000" pitchFamily="2" charset="77"/>
              </a:rPr>
              <a:t>Reach Goals - Based on Running Data on Past Posts</a:t>
            </a:r>
            <a:endParaRPr lang="en-US" sz="2400" dirty="0">
              <a:latin typeface="Diodrum" panose="02000000000000000000" pitchFamily="2" charset="77"/>
            </a:endParaRPr>
          </a:p>
          <a:p>
            <a:pPr marL="0" indent="0">
              <a:buNone/>
            </a:pPr>
            <a:endParaRPr lang="en-US" sz="2400" dirty="0"/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Reach Rate 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100+ </a:t>
            </a:r>
            <a:endParaRPr lang="en-US" sz="2400" dirty="0">
              <a:latin typeface="Diodrum" panose="02000000000000000000" pitchFamily="2" charset="77"/>
            </a:endParaRPr>
          </a:p>
          <a:p>
            <a:r>
              <a:rPr lang="en-US" sz="2400" dirty="0">
                <a:latin typeface="Diodrum" panose="02000000000000000000" pitchFamily="2" charset="77"/>
              </a:rPr>
              <a:t>Goal Reach Rate EG Cultural content - </a:t>
            </a:r>
            <a:r>
              <a:rPr lang="en-US" sz="2400" b="1" dirty="0">
                <a:latin typeface="Diodrum" panose="02000000000000000000" pitchFamily="2" charset="77"/>
              </a:rPr>
              <a:t>310+</a:t>
            </a:r>
          </a:p>
          <a:p>
            <a:r>
              <a:rPr lang="en-US" sz="2400" dirty="0">
                <a:latin typeface="Diodrum" panose="02000000000000000000" pitchFamily="2" charset="77"/>
              </a:rPr>
              <a:t>Goal Reach Rate shared article (internal/external) - </a:t>
            </a:r>
            <a:r>
              <a:rPr lang="en-US" sz="2400" b="1" dirty="0">
                <a:latin typeface="Diodrum" panose="02000000000000000000" pitchFamily="2" charset="77"/>
              </a:rPr>
              <a:t>65+</a:t>
            </a:r>
            <a:endParaRPr lang="en-US" sz="2400" dirty="0">
              <a:latin typeface="Diodrum" panose="02000000000000000000" pitchFamily="2" charset="77"/>
            </a:endParaRPr>
          </a:p>
          <a:p>
            <a:pPr marL="0" indent="0">
              <a:buNone/>
            </a:pPr>
            <a:endParaRPr lang="en-US" sz="2400" dirty="0">
              <a:latin typeface="Diodrum" panose="02000000000000000000" pitchFamily="2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89348D-0998-A740-992C-C264E04AF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32" y="5612130"/>
            <a:ext cx="678180" cy="67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28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LinkedIn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 fontAlgn="base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Success Benchmarks to Achieve by the end of 2020</a:t>
            </a:r>
            <a:endParaRPr lang="en-US" dirty="0">
              <a:latin typeface="Diodrum" panose="02000000000000000000" pitchFamily="2" charset="77"/>
            </a:endParaRPr>
          </a:p>
          <a:p>
            <a:pPr fontAlgn="base"/>
            <a:endParaRPr lang="en-US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monthly organic follower count – </a:t>
            </a:r>
            <a:r>
              <a:rPr lang="en-US" sz="2400" b="1" dirty="0">
                <a:latin typeface="Diodrum" panose="02000000000000000000" pitchFamily="2" charset="77"/>
              </a:rPr>
              <a:t>5 - 7 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follower growth by end of 2020 – </a:t>
            </a:r>
            <a:r>
              <a:rPr lang="en-US" sz="2000" b="1" dirty="0">
                <a:latin typeface="Diodrum" panose="02000000000000000000" pitchFamily="2" charset="77"/>
              </a:rPr>
              <a:t>60 - 84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monthly average engagement rate (per post) – </a:t>
            </a:r>
            <a:r>
              <a:rPr lang="en-US" sz="2400" b="1" dirty="0">
                <a:latin typeface="Diodrum" panose="02000000000000000000" pitchFamily="2" charset="77"/>
              </a:rPr>
              <a:t>5.8%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engagement rate increase by 2021 – </a:t>
            </a:r>
            <a:r>
              <a:rPr lang="en-US" sz="2000" b="1" dirty="0">
                <a:latin typeface="Diodrum" panose="02000000000000000000" pitchFamily="2" charset="77"/>
              </a:rPr>
              <a:t>10.5% 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monthly average reach (per post) – </a:t>
            </a:r>
            <a:r>
              <a:rPr lang="en-US" sz="2400" b="1" dirty="0">
                <a:latin typeface="Diodrum" panose="02000000000000000000" pitchFamily="2" charset="77"/>
              </a:rPr>
              <a:t>158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reach increase by 2021 – </a:t>
            </a:r>
            <a:r>
              <a:rPr lang="en-US" sz="2000" b="1" dirty="0">
                <a:latin typeface="Diodrum" panose="02000000000000000000" pitchFamily="2" charset="77"/>
              </a:rPr>
              <a:t>15%</a:t>
            </a:r>
            <a:endParaRPr lang="en-US" sz="2000" dirty="0">
              <a:latin typeface="Diodrum" panose="02000000000000000000" pitchFamily="2" charset="77"/>
            </a:endParaRPr>
          </a:p>
          <a:p>
            <a:pPr marL="0" indent="0">
              <a:buNone/>
            </a:pPr>
            <a:endParaRPr lang="en-US" sz="2400" dirty="0">
              <a:latin typeface="Diodrum" panose="02000000000000000000" pitchFamily="2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89348D-0998-A740-992C-C264E04AF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32" y="5612130"/>
            <a:ext cx="678180" cy="67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47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Twitter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Weekly Post Frequency: Ideal – 2-3 posts a day </a:t>
            </a:r>
            <a:endParaRPr lang="en-US" sz="2400" i="1" dirty="0">
              <a:solidFill>
                <a:srgbClr val="C00000"/>
              </a:solidFill>
              <a:latin typeface="Diodrum" panose="02000000000000000000" pitchFamily="2" charset="77"/>
            </a:endParaRPr>
          </a:p>
          <a:p>
            <a:pPr marL="0" indent="0">
              <a:buNone/>
            </a:pPr>
            <a:endParaRPr lang="en-US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EG Original content - not “job” related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EG Original content - “job” related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EG cultural content - when applicable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Shared article - internal (EG blog)/external high-value sources (Forbes, HBR, </a:t>
            </a:r>
            <a:r>
              <a:rPr lang="en-US" sz="2400" dirty="0" err="1">
                <a:latin typeface="Diodrum" panose="02000000000000000000" pitchFamily="2" charset="77"/>
              </a:rPr>
              <a:t>theBalance</a:t>
            </a:r>
            <a:r>
              <a:rPr lang="en-US" sz="2400" dirty="0">
                <a:latin typeface="Diodrum" panose="02000000000000000000" pitchFamily="2" charset="77"/>
              </a:rPr>
              <a:t>, </a:t>
            </a:r>
            <a:r>
              <a:rPr lang="en-US" sz="2400" dirty="0" err="1">
                <a:latin typeface="Diodrum" panose="02000000000000000000" pitchFamily="2" charset="77"/>
              </a:rPr>
              <a:t>Payscale</a:t>
            </a:r>
            <a:r>
              <a:rPr lang="en-US" sz="2400" dirty="0">
                <a:latin typeface="Diodrum" panose="02000000000000000000" pitchFamily="2" charset="77"/>
              </a:rPr>
              <a:t>, </a:t>
            </a:r>
            <a:r>
              <a:rPr lang="en-US" sz="2400" dirty="0" err="1">
                <a:latin typeface="Diodrum" panose="02000000000000000000" pitchFamily="2" charset="77"/>
              </a:rPr>
              <a:t>etc</a:t>
            </a:r>
            <a:r>
              <a:rPr lang="en-US" sz="2400" dirty="0">
                <a:latin typeface="Diodrum" panose="02000000000000000000" pitchFamily="2" charset="77"/>
              </a:rPr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C27E31-97B1-2B40-AED0-4FE2F0719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4186" y="5486399"/>
            <a:ext cx="884883" cy="88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68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Twitter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Engagement Rate Goals - Based on Running Data on Past Posts</a:t>
            </a:r>
          </a:p>
          <a:p>
            <a:pPr marL="0" indent="0">
              <a:buNone/>
            </a:pPr>
            <a:endParaRPr lang="en-US" dirty="0"/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Average: .02% - .09%</a:t>
            </a:r>
          </a:p>
          <a:p>
            <a:pPr lvl="1" fontAlgn="base"/>
            <a:r>
              <a:rPr lang="en-US" i="1" dirty="0">
                <a:solidFill>
                  <a:srgbClr val="C00000"/>
                </a:solidFill>
                <a:latin typeface="Diodrum" panose="02000000000000000000" pitchFamily="2" charset="77"/>
              </a:rPr>
              <a:t>Formula: Engagements/Total Followers x 100</a:t>
            </a:r>
          </a:p>
          <a:p>
            <a:pPr marL="457200" lvl="1" indent="0" fontAlgn="base">
              <a:buNone/>
            </a:pPr>
            <a:endParaRPr lang="en-US" i="1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Engagement Rate Non-job related original content – </a:t>
            </a:r>
            <a:r>
              <a:rPr lang="en-US" sz="2400" b="1" dirty="0">
                <a:latin typeface="Diodrum" panose="02000000000000000000" pitchFamily="2" charset="77"/>
              </a:rPr>
              <a:t>.02% - .05%</a:t>
            </a:r>
            <a:endParaRPr lang="en-US" sz="2400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Engagement Rate 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.04%+</a:t>
            </a:r>
            <a:endParaRPr lang="en-US" sz="2400" dirty="0">
              <a:latin typeface="Diodrum" panose="02000000000000000000" pitchFamily="2" charset="77"/>
            </a:endParaRPr>
          </a:p>
          <a:p>
            <a:r>
              <a:rPr lang="en-US" sz="2400" dirty="0">
                <a:latin typeface="Diodrum" panose="02000000000000000000" pitchFamily="2" charset="77"/>
              </a:rPr>
              <a:t>Goal Engagement Rate EG Cultural content - </a:t>
            </a:r>
            <a:r>
              <a:rPr lang="en-US" sz="2400" b="1" dirty="0">
                <a:latin typeface="Diodrum" panose="02000000000000000000" pitchFamily="2" charset="77"/>
              </a:rPr>
              <a:t>1% </a:t>
            </a:r>
          </a:p>
          <a:p>
            <a:r>
              <a:rPr lang="en-US" sz="2400" dirty="0">
                <a:latin typeface="Diodrum" panose="02000000000000000000" pitchFamily="2" charset="77"/>
              </a:rPr>
              <a:t>Goal Engagement Rate shared article (internal/external) – </a:t>
            </a:r>
            <a:r>
              <a:rPr lang="en-US" sz="2400" b="1" dirty="0">
                <a:latin typeface="Diodrum" panose="02000000000000000000" pitchFamily="2" charset="77"/>
              </a:rPr>
              <a:t>.03% - .06%</a:t>
            </a:r>
          </a:p>
          <a:p>
            <a:pPr marL="0" indent="0">
              <a:buNone/>
            </a:pPr>
            <a:endParaRPr lang="en-US" sz="2400" dirty="0">
              <a:latin typeface="Diodrum" panose="02000000000000000000" pitchFamily="2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04C774-1351-2241-AB40-87588896F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4186" y="5486399"/>
            <a:ext cx="884883" cy="88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21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Twitter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 fontAlgn="base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Reach Goals - Based on Running Data on Past Posts</a:t>
            </a:r>
            <a:endParaRPr lang="en-US" dirty="0">
              <a:latin typeface="Diodrum" panose="02000000000000000000" pitchFamily="2" charset="77"/>
            </a:endParaRPr>
          </a:p>
          <a:p>
            <a:pPr marL="0" indent="0">
              <a:buNone/>
            </a:pPr>
            <a:endParaRPr lang="en-US" dirty="0"/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Reach Non-job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25+</a:t>
            </a:r>
            <a:endParaRPr lang="en-US" sz="2400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Reach Rate 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50+ </a:t>
            </a:r>
            <a:endParaRPr lang="en-US" sz="2400" dirty="0">
              <a:latin typeface="Diodrum" panose="02000000000000000000" pitchFamily="2" charset="77"/>
            </a:endParaRPr>
          </a:p>
          <a:p>
            <a:r>
              <a:rPr lang="en-US" sz="2400" dirty="0">
                <a:latin typeface="Diodrum" panose="02000000000000000000" pitchFamily="2" charset="77"/>
              </a:rPr>
              <a:t>Goal Reach Rate EG Cultural content - </a:t>
            </a:r>
            <a:r>
              <a:rPr lang="en-US" sz="2400" b="1" dirty="0">
                <a:latin typeface="Diodrum" panose="02000000000000000000" pitchFamily="2" charset="77"/>
              </a:rPr>
              <a:t>100+</a:t>
            </a:r>
          </a:p>
          <a:p>
            <a:r>
              <a:rPr lang="en-US" sz="2400" dirty="0">
                <a:latin typeface="Diodrum" panose="02000000000000000000" pitchFamily="2" charset="77"/>
              </a:rPr>
              <a:t>Goal Reach Rate shared article (internal/external) - </a:t>
            </a:r>
            <a:r>
              <a:rPr lang="en-US" sz="2400" b="1" dirty="0">
                <a:latin typeface="Diodrum" panose="02000000000000000000" pitchFamily="2" charset="77"/>
              </a:rPr>
              <a:t>20+</a:t>
            </a:r>
            <a:endParaRPr lang="en-US" sz="2400" dirty="0">
              <a:latin typeface="Diodrum" panose="02000000000000000000" pitchFamily="2" charset="77"/>
            </a:endParaRPr>
          </a:p>
          <a:p>
            <a:pPr marL="0" indent="0">
              <a:buNone/>
            </a:pPr>
            <a:endParaRPr lang="en-US" sz="2400" dirty="0">
              <a:latin typeface="Diodrum" panose="02000000000000000000" pitchFamily="2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E78B0-B6E8-3E4B-9097-453608449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4186" y="5486399"/>
            <a:ext cx="884883" cy="88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47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Twitter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 fontAlgn="base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Reach Goals - Based on Running Data on Past Posts</a:t>
            </a:r>
            <a:endParaRPr lang="en-US" dirty="0">
              <a:latin typeface="Diodrum" panose="02000000000000000000" pitchFamily="2" charset="77"/>
            </a:endParaRPr>
          </a:p>
          <a:p>
            <a:pPr marL="0" indent="0">
              <a:buNone/>
            </a:pPr>
            <a:endParaRPr lang="en-US" dirty="0"/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monthly organic follower count – </a:t>
            </a:r>
            <a:r>
              <a:rPr lang="en-US" sz="2400" b="1" dirty="0">
                <a:latin typeface="Diodrum" panose="02000000000000000000" pitchFamily="2" charset="77"/>
              </a:rPr>
              <a:t>2 - 3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follower growth by end of 2020 – </a:t>
            </a:r>
            <a:r>
              <a:rPr lang="en-US" sz="2000" b="1" dirty="0">
                <a:latin typeface="Diodrum" panose="02000000000000000000" pitchFamily="2" charset="77"/>
              </a:rPr>
              <a:t>24 - 36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monthly average engagement rate (per post) – </a:t>
            </a:r>
            <a:r>
              <a:rPr lang="en-US" sz="2400" b="1" dirty="0">
                <a:latin typeface="Diodrum" panose="02000000000000000000" pitchFamily="2" charset="77"/>
              </a:rPr>
              <a:t>2.8%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engagement rate increase by 2021 – </a:t>
            </a:r>
            <a:r>
              <a:rPr lang="en-US" sz="2000" b="1" dirty="0">
                <a:latin typeface="Diodrum" panose="02000000000000000000" pitchFamily="2" charset="77"/>
              </a:rPr>
              <a:t>5% 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monthly average reach (per post) – </a:t>
            </a:r>
            <a:r>
              <a:rPr lang="en-US" sz="2400" b="1" dirty="0">
                <a:latin typeface="Diodrum" panose="02000000000000000000" pitchFamily="2" charset="77"/>
              </a:rPr>
              <a:t>49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reach increase by 2021 – </a:t>
            </a:r>
            <a:r>
              <a:rPr lang="en-US" sz="2000" b="1" dirty="0">
                <a:latin typeface="Diodrum" panose="02000000000000000000" pitchFamily="2" charset="77"/>
              </a:rPr>
              <a:t>5%</a:t>
            </a:r>
            <a:endParaRPr lang="en-US" sz="2000" dirty="0">
              <a:latin typeface="Diodrum" panose="02000000000000000000" pitchFamily="2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E78B0-B6E8-3E4B-9097-453608449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4186" y="5486399"/>
            <a:ext cx="884883" cy="88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505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 fontAlgn="base">
              <a:buNone/>
            </a:pPr>
            <a:endParaRPr lang="en-US" dirty="0">
              <a:solidFill>
                <a:srgbClr val="C00000"/>
              </a:solidFill>
              <a:latin typeface="Diodrum" panose="02000000000000000000" pitchFamily="2" charset="77"/>
            </a:endParaRPr>
          </a:p>
          <a:p>
            <a:pPr marL="0" indent="0" fontAlgn="base">
              <a:buNone/>
            </a:pPr>
            <a:endParaRPr lang="en-US" dirty="0">
              <a:solidFill>
                <a:srgbClr val="C00000"/>
              </a:solidFill>
              <a:latin typeface="Diodrum" panose="02000000000000000000" pitchFamily="2" charset="77"/>
            </a:endParaRPr>
          </a:p>
          <a:p>
            <a:pPr marL="0" indent="0" fontAlgn="base">
              <a:buNone/>
            </a:pPr>
            <a:endParaRPr lang="en-US" dirty="0">
              <a:solidFill>
                <a:srgbClr val="C00000"/>
              </a:solidFill>
              <a:latin typeface="Diodrum" panose="02000000000000000000" pitchFamily="2" charset="77"/>
            </a:endParaRPr>
          </a:p>
          <a:p>
            <a:pPr marL="0" indent="0" algn="ctr" fontAlgn="base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“The more quality content you publish, on a consistent basis, the better your results are going to be – especially in the long-term”</a:t>
            </a:r>
          </a:p>
          <a:p>
            <a:pPr marL="0" indent="0" fontAlgn="base">
              <a:buNone/>
            </a:pPr>
            <a:endParaRPr lang="en-US" dirty="0">
              <a:solidFill>
                <a:srgbClr val="C00000"/>
              </a:solidFill>
              <a:latin typeface="Diodrum" panose="02000000000000000000" pitchFamily="2" charset="77"/>
            </a:endParaRPr>
          </a:p>
          <a:p>
            <a:pPr marL="0" indent="0" algn="ctr" fontAlgn="base">
              <a:buNone/>
            </a:pPr>
            <a:r>
              <a:rPr lang="en-US" sz="2000" dirty="0">
                <a:latin typeface="Diodrum" panose="02000000000000000000" pitchFamily="2" charset="77"/>
              </a:rPr>
              <a:t>-Neil Patel</a:t>
            </a:r>
          </a:p>
          <a:p>
            <a:pPr marL="0" indent="0" algn="ctr" fontAlgn="base">
              <a:buNone/>
            </a:pPr>
            <a:r>
              <a:rPr lang="en-US" sz="900" i="1" dirty="0">
                <a:latin typeface="Diodrum" panose="02000000000000000000" pitchFamily="2" charset="77"/>
              </a:rPr>
              <a:t>Neil Patel Digital</a:t>
            </a:r>
          </a:p>
        </p:txBody>
      </p:sp>
    </p:spTree>
    <p:extLst>
      <p:ext uri="{BB962C8B-B14F-4D97-AF65-F5344CB8AC3E}">
        <p14:creationId xmlns:p14="http://schemas.microsoft.com/office/powerpoint/2010/main" val="154196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Facebook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Weekly Post Frequency: Ideal - 2 posts a day </a:t>
            </a:r>
            <a:r>
              <a:rPr lang="en-US" sz="2000" i="1" dirty="0">
                <a:solidFill>
                  <a:srgbClr val="C00000"/>
                </a:solidFill>
                <a:latin typeface="Diodrum" panose="02000000000000000000" pitchFamily="2" charset="77"/>
              </a:rPr>
              <a:t>(3 upon specific request)</a:t>
            </a:r>
          </a:p>
          <a:p>
            <a:pPr marL="0" indent="0">
              <a:buNone/>
            </a:pPr>
            <a:endParaRPr lang="en-US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EG Original content - not “job” related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EG Original content - “job” related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EG cultural content - when applicable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Shared article - internal (EG blog)/external high-value sources (Forbes, HBR, </a:t>
            </a:r>
            <a:r>
              <a:rPr lang="en-US" sz="2400" dirty="0" err="1">
                <a:latin typeface="Diodrum" panose="02000000000000000000" pitchFamily="2" charset="77"/>
              </a:rPr>
              <a:t>theBalance</a:t>
            </a:r>
            <a:r>
              <a:rPr lang="en-US" sz="2400" dirty="0">
                <a:latin typeface="Diodrum" panose="02000000000000000000" pitchFamily="2" charset="77"/>
              </a:rPr>
              <a:t>, </a:t>
            </a:r>
            <a:r>
              <a:rPr lang="en-US" sz="2400" dirty="0" err="1">
                <a:latin typeface="Diodrum" panose="02000000000000000000" pitchFamily="2" charset="77"/>
              </a:rPr>
              <a:t>Payscale</a:t>
            </a:r>
            <a:r>
              <a:rPr lang="en-US" sz="2400" dirty="0">
                <a:latin typeface="Diodrum" panose="02000000000000000000" pitchFamily="2" charset="77"/>
              </a:rPr>
              <a:t>, </a:t>
            </a:r>
            <a:r>
              <a:rPr lang="en-US" sz="2400" dirty="0" err="1">
                <a:latin typeface="Diodrum" panose="02000000000000000000" pitchFamily="2" charset="77"/>
              </a:rPr>
              <a:t>etc</a:t>
            </a:r>
            <a:r>
              <a:rPr lang="en-US" sz="2400" dirty="0">
                <a:latin typeface="Diodrum" panose="02000000000000000000" pitchFamily="2" charset="77"/>
              </a:rPr>
              <a:t>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3FC26F-E266-B74F-9207-DF3E54F64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519" y="5567373"/>
            <a:ext cx="694419" cy="69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0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Facebook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Engagement Rate Goals - Based on Running Data on Past Posts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Scale: 1%+ great, .5% - .99% average, below .5% needs improvement</a:t>
            </a:r>
          </a:p>
          <a:p>
            <a:pPr lvl="1" fontAlgn="base"/>
            <a:r>
              <a:rPr lang="en-US" i="1" dirty="0">
                <a:solidFill>
                  <a:srgbClr val="C00000"/>
                </a:solidFill>
                <a:latin typeface="Diodrum" panose="02000000000000000000" pitchFamily="2" charset="77"/>
              </a:rPr>
              <a:t>Formula: Engagements/Reach x 100</a:t>
            </a:r>
          </a:p>
          <a:p>
            <a:pPr marL="457200" lvl="1" indent="0" fontAlgn="base">
              <a:buNone/>
            </a:pPr>
            <a:endParaRPr lang="en-US" i="1" dirty="0">
              <a:solidFill>
                <a:srgbClr val="C00000"/>
              </a:solidFill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Engagement Rate Non-job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1% - 1.8%</a:t>
            </a:r>
            <a:endParaRPr lang="en-US" sz="2400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Engagement Rate 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1.5% - 3%</a:t>
            </a:r>
            <a:endParaRPr lang="en-US" sz="2400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Engagement Rate EG Cultural content - </a:t>
            </a:r>
            <a:r>
              <a:rPr lang="en-US" sz="2400" b="1" dirty="0">
                <a:latin typeface="Diodrum" panose="02000000000000000000" pitchFamily="2" charset="77"/>
              </a:rPr>
              <a:t>1.8% - 3%</a:t>
            </a:r>
          </a:p>
          <a:p>
            <a:r>
              <a:rPr lang="en-US" sz="2400" dirty="0">
                <a:latin typeface="Diodrum" panose="02000000000000000000" pitchFamily="2" charset="77"/>
              </a:rPr>
              <a:t>Goal Engagement Rate Shared Article - </a:t>
            </a:r>
            <a:r>
              <a:rPr lang="en-US" sz="2400" b="1" dirty="0">
                <a:latin typeface="Diodrum" panose="02000000000000000000" pitchFamily="2" charset="77"/>
              </a:rPr>
              <a:t>1% - 1.5%</a:t>
            </a:r>
            <a:endParaRPr lang="en-US" sz="2400" dirty="0">
              <a:latin typeface="Diodrum" panose="02000000000000000000" pitchFamily="2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D4094C-1EC0-A649-A983-57EFE20D0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519" y="5567373"/>
            <a:ext cx="694419" cy="69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9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Facebook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 fontAlgn="base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Reach Goals - Based on Running Data on Past Posts</a:t>
            </a:r>
            <a:endParaRPr lang="en-US" dirty="0">
              <a:latin typeface="Diodrum" panose="02000000000000000000" pitchFamily="2" charset="77"/>
            </a:endParaRPr>
          </a:p>
          <a:p>
            <a:pPr fontAlgn="base"/>
            <a:endParaRPr lang="en-US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Reach Non-job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120+</a:t>
            </a:r>
            <a:endParaRPr lang="en-US" sz="2400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Reach Rate 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450+ </a:t>
            </a:r>
            <a:endParaRPr lang="en-US" sz="2400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Reach Rate EG Cultural content - </a:t>
            </a:r>
            <a:r>
              <a:rPr lang="en-US" sz="2400" b="1" dirty="0">
                <a:latin typeface="Diodrum" panose="02000000000000000000" pitchFamily="2" charset="77"/>
              </a:rPr>
              <a:t>400+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Reach Rate Shared Article - </a:t>
            </a:r>
            <a:r>
              <a:rPr lang="en-US" sz="2400" b="1" dirty="0">
                <a:latin typeface="Diodrum" panose="02000000000000000000" pitchFamily="2" charset="77"/>
              </a:rPr>
              <a:t>120+</a:t>
            </a:r>
          </a:p>
          <a:p>
            <a:r>
              <a:rPr lang="en-US" sz="2400" i="1" dirty="0">
                <a:latin typeface="Diodrum" panose="02000000000000000000" pitchFamily="2" charset="77"/>
              </a:rPr>
              <a:t>Weekly Reach Goal (including paid advertising) - </a:t>
            </a:r>
            <a:r>
              <a:rPr lang="en-US" sz="2400" b="1" i="1" dirty="0">
                <a:latin typeface="Diodrum" panose="02000000000000000000" pitchFamily="2" charset="77"/>
              </a:rPr>
              <a:t>30,100+</a:t>
            </a:r>
            <a:endParaRPr lang="en-US" sz="2400" dirty="0">
              <a:latin typeface="Diodrum" panose="02000000000000000000" pitchFamily="2" charset="77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FBE94D-FF34-E54F-8FD1-D752AA17E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519" y="5567373"/>
            <a:ext cx="694419" cy="69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6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Facebook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 fontAlgn="base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Success Benchmarks to Achieve by the end of 2020</a:t>
            </a:r>
            <a:endParaRPr lang="en-US" dirty="0">
              <a:latin typeface="Diodrum" panose="02000000000000000000" pitchFamily="2" charset="77"/>
            </a:endParaRPr>
          </a:p>
          <a:p>
            <a:pPr fontAlgn="base"/>
            <a:endParaRPr lang="en-US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monthly organic follower count – </a:t>
            </a:r>
            <a:r>
              <a:rPr lang="en-US" sz="2400" b="1" dirty="0">
                <a:latin typeface="Diodrum" panose="02000000000000000000" pitchFamily="2" charset="77"/>
              </a:rPr>
              <a:t>5 – 10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follower growth by end of 2020 – </a:t>
            </a:r>
            <a:r>
              <a:rPr lang="en-US" sz="2000" b="1" dirty="0">
                <a:latin typeface="Diodrum" panose="02000000000000000000" pitchFamily="2" charset="77"/>
              </a:rPr>
              <a:t>60 - 120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monthly average engagement rate (per post) – </a:t>
            </a:r>
            <a:r>
              <a:rPr lang="en-US" sz="2400" b="1" dirty="0">
                <a:latin typeface="Diodrum" panose="02000000000000000000" pitchFamily="2" charset="77"/>
              </a:rPr>
              <a:t>1.4%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engagement rate increase by 2021 – </a:t>
            </a:r>
            <a:r>
              <a:rPr lang="en-US" sz="2000" b="1" dirty="0">
                <a:latin typeface="Diodrum" panose="02000000000000000000" pitchFamily="2" charset="77"/>
              </a:rPr>
              <a:t>35% 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average monthly reach (per post) – </a:t>
            </a:r>
            <a:r>
              <a:rPr lang="en-US" sz="2400" b="1" dirty="0">
                <a:latin typeface="Diodrum" panose="02000000000000000000" pitchFamily="2" charset="77"/>
              </a:rPr>
              <a:t>272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reach increase by 2021 – </a:t>
            </a:r>
            <a:r>
              <a:rPr lang="en-US" sz="2000" b="1" dirty="0">
                <a:latin typeface="Diodrum" panose="02000000000000000000" pitchFamily="2" charset="77"/>
              </a:rPr>
              <a:t>20%</a:t>
            </a:r>
            <a:endParaRPr lang="en-US" sz="2000" dirty="0">
              <a:latin typeface="Diodrum" panose="02000000000000000000" pitchFamily="2" charset="77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FBE94D-FF34-E54F-8FD1-D752AA17E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519" y="5567373"/>
            <a:ext cx="694419" cy="69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21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Instagram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Weekly Post Frequency: Ideal - 2 posts a day </a:t>
            </a:r>
            <a:r>
              <a:rPr lang="en-US" sz="2400" i="1" dirty="0">
                <a:solidFill>
                  <a:srgbClr val="C00000"/>
                </a:solidFill>
                <a:latin typeface="Diodrum" panose="02000000000000000000" pitchFamily="2" charset="77"/>
              </a:rPr>
              <a:t>(3 upon specific request)</a:t>
            </a:r>
          </a:p>
          <a:p>
            <a:pPr marL="0" indent="0">
              <a:buNone/>
            </a:pPr>
            <a:endParaRPr lang="en-US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EG Original content - not “job” related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EG Original content - “job” related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EG cultural content - when applicable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A8F902-3C4B-934E-87F7-0BABF0B9D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32" y="5612130"/>
            <a:ext cx="678180" cy="67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9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Instagram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Engagement Rate Goals - Based on Running Data on Past Posts</a:t>
            </a:r>
          </a:p>
          <a:p>
            <a:pPr marL="0" indent="0">
              <a:buNone/>
            </a:pPr>
            <a:endParaRPr lang="en-US" dirty="0"/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Average: 3%</a:t>
            </a:r>
          </a:p>
          <a:p>
            <a:pPr lvl="1" fontAlgn="base"/>
            <a:r>
              <a:rPr lang="en-US" i="1" dirty="0">
                <a:solidFill>
                  <a:srgbClr val="C00000"/>
                </a:solidFill>
                <a:latin typeface="Diodrum" panose="02000000000000000000" pitchFamily="2" charset="77"/>
              </a:rPr>
              <a:t>Formula: Engagements/Total Followers x 100</a:t>
            </a:r>
          </a:p>
          <a:p>
            <a:pPr marL="457200" lvl="1" indent="0" fontAlgn="base">
              <a:buNone/>
            </a:pPr>
            <a:endParaRPr lang="en-US" i="1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Engagement Rate Non-job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3% - 5%</a:t>
            </a:r>
            <a:endParaRPr lang="en-US" sz="2400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Engagement Rate 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3%</a:t>
            </a:r>
            <a:endParaRPr lang="en-US" sz="2400" dirty="0">
              <a:latin typeface="Diodrum" panose="02000000000000000000" pitchFamily="2" charset="77"/>
            </a:endParaRPr>
          </a:p>
          <a:p>
            <a:r>
              <a:rPr lang="en-US" sz="2400" dirty="0">
                <a:latin typeface="Diodrum" panose="02000000000000000000" pitchFamily="2" charset="77"/>
              </a:rPr>
              <a:t>Goal Engagement Rate EG Cultural content - </a:t>
            </a:r>
            <a:r>
              <a:rPr lang="en-US" sz="2400" b="1" dirty="0">
                <a:latin typeface="Diodrum" panose="02000000000000000000" pitchFamily="2" charset="77"/>
              </a:rPr>
              <a:t>3% - 4.5%</a:t>
            </a:r>
            <a:endParaRPr lang="en-US" sz="2400" dirty="0">
              <a:latin typeface="Diodrum" panose="02000000000000000000" pitchFamily="2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A8F902-3C4B-934E-87F7-0BABF0B9D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32" y="5612130"/>
            <a:ext cx="678180" cy="67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74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Instagram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 fontAlgn="base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Reach Goals - Based on Running Data on Past Posts</a:t>
            </a:r>
            <a:endParaRPr lang="en-US" dirty="0">
              <a:latin typeface="Diodrum" panose="02000000000000000000" pitchFamily="2" charset="77"/>
            </a:endParaRPr>
          </a:p>
          <a:p>
            <a:pPr marL="0" indent="0">
              <a:buNone/>
            </a:pPr>
            <a:endParaRPr lang="en-US" dirty="0"/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Reach Non-job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30+</a:t>
            </a:r>
            <a:endParaRPr lang="en-US" sz="2400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Reach Rate Job related original content - </a:t>
            </a:r>
            <a:r>
              <a:rPr lang="en-US" sz="2400" b="1" dirty="0">
                <a:latin typeface="Diodrum" panose="02000000000000000000" pitchFamily="2" charset="77"/>
              </a:rPr>
              <a:t>20+ </a:t>
            </a:r>
            <a:endParaRPr lang="en-US" sz="2400" dirty="0">
              <a:latin typeface="Diodrum" panose="02000000000000000000" pitchFamily="2" charset="77"/>
            </a:endParaRPr>
          </a:p>
          <a:p>
            <a:r>
              <a:rPr lang="en-US" sz="2400" dirty="0">
                <a:latin typeface="Diodrum" panose="02000000000000000000" pitchFamily="2" charset="77"/>
              </a:rPr>
              <a:t>Goal Reach Rate EG Cultural content - </a:t>
            </a:r>
            <a:r>
              <a:rPr lang="en-US" sz="2400" b="1" dirty="0">
                <a:latin typeface="Diodrum" panose="02000000000000000000" pitchFamily="2" charset="77"/>
              </a:rPr>
              <a:t>35+</a:t>
            </a:r>
            <a:endParaRPr lang="en-US" sz="2400" dirty="0">
              <a:latin typeface="Diodrum" panose="02000000000000000000" pitchFamily="2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A8F902-3C4B-934E-87F7-0BABF0B9D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32" y="5612130"/>
            <a:ext cx="678180" cy="67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17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1018-D9DD-7A4B-B80E-9D6FA5A9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iodrum" panose="02000000000000000000" pitchFamily="2" charset="77"/>
              </a:rPr>
              <a:t>Instagram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9EE8-A97D-F94E-AAD5-C0A7D590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7" y="1668780"/>
            <a:ext cx="11017162" cy="4728533"/>
          </a:xfrm>
        </p:spPr>
        <p:txBody>
          <a:bodyPr/>
          <a:lstStyle/>
          <a:p>
            <a:pPr marL="0" indent="0" fontAlgn="base">
              <a:buNone/>
            </a:pPr>
            <a:r>
              <a:rPr lang="en-US" dirty="0">
                <a:solidFill>
                  <a:srgbClr val="C00000"/>
                </a:solidFill>
                <a:latin typeface="Diodrum" panose="02000000000000000000" pitchFamily="2" charset="77"/>
              </a:rPr>
              <a:t>Success Benchmarks to Achieve by the end of 2020</a:t>
            </a:r>
            <a:endParaRPr lang="en-US" dirty="0">
              <a:latin typeface="Diodrum" panose="02000000000000000000" pitchFamily="2" charset="77"/>
            </a:endParaRPr>
          </a:p>
          <a:p>
            <a:pPr fontAlgn="base"/>
            <a:endParaRPr lang="en-US" dirty="0">
              <a:latin typeface="Diodrum" panose="02000000000000000000" pitchFamily="2" charset="77"/>
            </a:endParaRP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monthly organic follower count – </a:t>
            </a:r>
            <a:r>
              <a:rPr lang="en-US" sz="2400" b="1" dirty="0">
                <a:latin typeface="Diodrum" panose="02000000000000000000" pitchFamily="2" charset="77"/>
              </a:rPr>
              <a:t>3 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follower growth by end of 2020 – </a:t>
            </a:r>
            <a:r>
              <a:rPr lang="en-US" sz="2000" b="1" dirty="0">
                <a:latin typeface="Diodrum" panose="02000000000000000000" pitchFamily="2" charset="77"/>
              </a:rPr>
              <a:t>36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monthly average engagement rate (per post) – </a:t>
            </a:r>
            <a:r>
              <a:rPr lang="en-US" sz="2400" b="1" dirty="0">
                <a:latin typeface="Diodrum" panose="02000000000000000000" pitchFamily="2" charset="77"/>
              </a:rPr>
              <a:t>3.5%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engagement rate increase by 2021 – </a:t>
            </a:r>
            <a:r>
              <a:rPr lang="en-US" sz="2000" b="1" dirty="0">
                <a:latin typeface="Diodrum" panose="02000000000000000000" pitchFamily="2" charset="77"/>
              </a:rPr>
              <a:t>15% </a:t>
            </a:r>
          </a:p>
          <a:p>
            <a:pPr fontAlgn="base"/>
            <a:r>
              <a:rPr lang="en-US" sz="2400" dirty="0">
                <a:latin typeface="Diodrum" panose="02000000000000000000" pitchFamily="2" charset="77"/>
              </a:rPr>
              <a:t>Goal average monthly reach (per post) – </a:t>
            </a:r>
            <a:r>
              <a:rPr lang="en-US" sz="2400" b="1" dirty="0">
                <a:latin typeface="Diodrum" panose="02000000000000000000" pitchFamily="2" charset="77"/>
              </a:rPr>
              <a:t>28</a:t>
            </a:r>
          </a:p>
          <a:p>
            <a:pPr lvl="1" fontAlgn="base"/>
            <a:r>
              <a:rPr lang="en-US" sz="2000" dirty="0">
                <a:latin typeface="Diodrum" panose="02000000000000000000" pitchFamily="2" charset="77"/>
              </a:rPr>
              <a:t>Goal reach increase by 2021 – </a:t>
            </a:r>
            <a:r>
              <a:rPr lang="en-US" sz="2000" b="1" dirty="0">
                <a:latin typeface="Diodrum" panose="02000000000000000000" pitchFamily="2" charset="77"/>
              </a:rPr>
              <a:t>10%</a:t>
            </a:r>
            <a:endParaRPr lang="en-US" sz="2000" dirty="0">
              <a:latin typeface="Diodrum" panose="02000000000000000000" pitchFamily="2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A8F902-3C4B-934E-87F7-0BABF0B9D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32" y="5612130"/>
            <a:ext cx="678180" cy="67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4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1007</Words>
  <Application>Microsoft Macintosh PowerPoint</Application>
  <PresentationFormat>Widescreen</PresentationFormat>
  <Paragraphs>135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Diodrum</vt:lpstr>
      <vt:lpstr>Office Theme</vt:lpstr>
      <vt:lpstr>PowerPoint Presentation</vt:lpstr>
      <vt:lpstr>Facebook</vt:lpstr>
      <vt:lpstr>Facebook</vt:lpstr>
      <vt:lpstr>Facebook</vt:lpstr>
      <vt:lpstr>Facebook</vt:lpstr>
      <vt:lpstr>Instagram</vt:lpstr>
      <vt:lpstr>Instagram</vt:lpstr>
      <vt:lpstr>Instagram</vt:lpstr>
      <vt:lpstr>Instagram</vt:lpstr>
      <vt:lpstr>LinkedIn</vt:lpstr>
      <vt:lpstr>LinkedIn</vt:lpstr>
      <vt:lpstr>LinkedIn</vt:lpstr>
      <vt:lpstr>LinkedIn</vt:lpstr>
      <vt:lpstr>Twitter</vt:lpstr>
      <vt:lpstr>Twitter</vt:lpstr>
      <vt:lpstr>Twitter</vt:lpstr>
      <vt:lpstr>Twitter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hoogenboom</dc:creator>
  <cp:lastModifiedBy>Microsoft Office User</cp:lastModifiedBy>
  <cp:revision>42</cp:revision>
  <dcterms:created xsi:type="dcterms:W3CDTF">2019-09-29T21:56:58Z</dcterms:created>
  <dcterms:modified xsi:type="dcterms:W3CDTF">2020-03-06T20:55:35Z</dcterms:modified>
</cp:coreProperties>
</file>